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28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5.png" ContentType="image/png"/>
  <Override PartName="/ppt/media/image35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32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8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6.xml" ContentType="application/vnd.openxmlformats-officedocument.presentationml.slide+xml"/>
  <Override PartName="/ppt/slides/slide32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</a:t>
            </a: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5C880097-652C-4017-962D-A79E5094955A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4CEEA9A-85C4-402A-96F8-2D4FAC979F1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30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C68DDFD-B16B-469C-A78A-12BCA1A45E1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9/3/23</a:t>
            </a:fld>
            <a:endParaRPr b="0" lang="en-IN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48087E7-BEAA-4ED2-999F-08469CEC746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Array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A 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Three Dimensional Array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 or 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3D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 array in C is a collection of two-dimensional arrays.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It can be visualized as multiple 2D arrays stacked on top of each other.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We can declare a 3D array with 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x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 2D arrays each having 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 rows and </a:t>
            </a:r>
            <a:r>
              <a:rPr b="1" lang="en-IN" sz="2000" spc="-1" strike="noStrike">
                <a:solidFill>
                  <a:srgbClr val="000000"/>
                </a:solidFill>
                <a:latin typeface="Calibri"/>
              </a:rPr>
              <a:t>z</a:t>
            </a: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 columns using the syntax shown below.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br/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3" name="Picture 4" descr=""/>
          <p:cNvPicPr/>
          <p:nvPr/>
        </p:nvPicPr>
        <p:blipFill>
          <a:blip r:embed="rId1"/>
          <a:stretch/>
        </p:blipFill>
        <p:spPr>
          <a:xfrm>
            <a:off x="1465200" y="3554640"/>
            <a:ext cx="9003960" cy="3160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Content Placeholder 4" descr=""/>
          <p:cNvPicPr/>
          <p:nvPr/>
        </p:nvPicPr>
        <p:blipFill>
          <a:blip r:embed="rId1"/>
          <a:stretch/>
        </p:blipFill>
        <p:spPr>
          <a:xfrm>
            <a:off x="2387160" y="468360"/>
            <a:ext cx="761724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Content Placeholder 4" descr=""/>
          <p:cNvPicPr/>
          <p:nvPr/>
        </p:nvPicPr>
        <p:blipFill>
          <a:blip r:embed="rId1"/>
          <a:stretch/>
        </p:blipFill>
        <p:spPr>
          <a:xfrm>
            <a:off x="914400" y="542880"/>
            <a:ext cx="10186560" cy="563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Content Placeholder 4" descr=""/>
          <p:cNvPicPr/>
          <p:nvPr/>
        </p:nvPicPr>
        <p:blipFill>
          <a:blip r:embed="rId1"/>
          <a:stretch/>
        </p:blipFill>
        <p:spPr>
          <a:xfrm>
            <a:off x="985680" y="471600"/>
            <a:ext cx="10386720" cy="5705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Content Placeholder 4" descr=""/>
          <p:cNvPicPr/>
          <p:nvPr/>
        </p:nvPicPr>
        <p:blipFill>
          <a:blip r:embed="rId1"/>
          <a:stretch/>
        </p:blipFill>
        <p:spPr>
          <a:xfrm>
            <a:off x="614520" y="271440"/>
            <a:ext cx="10357920" cy="590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Content Placeholder 4" descr=""/>
          <p:cNvPicPr/>
          <p:nvPr/>
        </p:nvPicPr>
        <p:blipFill>
          <a:blip r:embed="rId1"/>
          <a:stretch/>
        </p:blipFill>
        <p:spPr>
          <a:xfrm>
            <a:off x="1014480" y="685800"/>
            <a:ext cx="10272240" cy="550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26000"/>
          </a:bodyPr>
          <a:p>
            <a:pPr>
              <a:lnSpc>
                <a:spcPct val="90000"/>
              </a:lnSpc>
            </a:pPr>
            <a:br/>
            <a:br/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Row- and column-major order</a:t>
            </a:r>
            <a:br/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 row-major order, the consecutive elements of a row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reside next to each other.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whereas the same holds true for consecutive elements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of a column in column-major order.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1" name="Picture 4" descr=""/>
          <p:cNvPicPr/>
          <p:nvPr/>
        </p:nvPicPr>
        <p:blipFill>
          <a:blip r:embed="rId1"/>
          <a:stretch/>
        </p:blipFill>
        <p:spPr>
          <a:xfrm>
            <a:off x="7201080" y="3225960"/>
            <a:ext cx="2833200" cy="3631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Content Placeholder 4" descr=""/>
          <p:cNvPicPr/>
          <p:nvPr/>
        </p:nvPicPr>
        <p:blipFill>
          <a:blip r:embed="rId1"/>
          <a:stretch/>
        </p:blipFill>
        <p:spPr>
          <a:xfrm>
            <a:off x="3578400" y="1825560"/>
            <a:ext cx="503460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Content Placeholder 4" descr=""/>
          <p:cNvPicPr/>
          <p:nvPr/>
        </p:nvPicPr>
        <p:blipFill>
          <a:blip r:embed="rId1"/>
          <a:stretch/>
        </p:blipFill>
        <p:spPr>
          <a:xfrm>
            <a:off x="785880" y="528480"/>
            <a:ext cx="9772200" cy="564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Content Placeholder 11" descr=""/>
          <p:cNvPicPr/>
          <p:nvPr/>
        </p:nvPicPr>
        <p:blipFill>
          <a:blip r:embed="rId1"/>
          <a:stretch/>
        </p:blipFill>
        <p:spPr>
          <a:xfrm>
            <a:off x="838080" y="1954800"/>
            <a:ext cx="10515240" cy="4092480"/>
          </a:xfrm>
          <a:prstGeom prst="rect">
            <a:avLst/>
          </a:prstGeom>
          <a:ln>
            <a:noFill/>
          </a:ln>
        </p:spPr>
      </p:pic>
      <p:pic>
        <p:nvPicPr>
          <p:cNvPr id="116" name="Picture 13" descr=""/>
          <p:cNvPicPr/>
          <p:nvPr/>
        </p:nvPicPr>
        <p:blipFill>
          <a:blip r:embed="rId2"/>
          <a:stretch/>
        </p:blipFill>
        <p:spPr>
          <a:xfrm>
            <a:off x="6315120" y="495360"/>
            <a:ext cx="4843080" cy="2390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What is an Array?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IN" sz="2800" spc="-1" strike="noStrike">
                <a:solidFill>
                  <a:srgbClr val="000000"/>
                </a:solidFill>
                <a:latin typeface="Calibri"/>
              </a:rPr>
              <a:t>An array is a collection of items of same data type stored at contiguous memory locations. 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Picture 4" descr=""/>
          <p:cNvPicPr/>
          <p:nvPr/>
        </p:nvPicPr>
        <p:blipFill>
          <a:blip r:embed="rId1"/>
          <a:stretch/>
        </p:blipFill>
        <p:spPr>
          <a:xfrm>
            <a:off x="1349640" y="2705760"/>
            <a:ext cx="9080280" cy="2590560"/>
          </a:xfrm>
          <a:prstGeom prst="rect">
            <a:avLst/>
          </a:prstGeom>
          <a:ln>
            <a:noFill/>
          </a:ln>
        </p:spPr>
      </p:pic>
      <p:sp>
        <p:nvSpPr>
          <p:cNvPr id="87" name="CustomShape 3"/>
          <p:cNvSpPr/>
          <p:nvPr/>
        </p:nvSpPr>
        <p:spPr>
          <a:xfrm>
            <a:off x="4965840" y="5552280"/>
            <a:ext cx="79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Array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Content Placeholder 4" descr=""/>
          <p:cNvPicPr/>
          <p:nvPr/>
        </p:nvPicPr>
        <p:blipFill>
          <a:blip r:embed="rId1"/>
          <a:stretch/>
        </p:blipFill>
        <p:spPr>
          <a:xfrm>
            <a:off x="685800" y="425520"/>
            <a:ext cx="10029600" cy="435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just">
              <a:lnSpc>
                <a:spcPct val="9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Example: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Given an array,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arr[1:9, -4:1, 5:10]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with a base value of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400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and the size of each element is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2 Bytes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in memory find the address of element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arr[5][-1][8]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with the help of row-major order?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Content Placeholder 4" descr=""/>
          <p:cNvPicPr/>
          <p:nvPr/>
        </p:nvPicPr>
        <p:blipFill>
          <a:blip r:embed="rId1"/>
          <a:stretch/>
        </p:blipFill>
        <p:spPr>
          <a:xfrm>
            <a:off x="838080" y="1429560"/>
            <a:ext cx="9391320" cy="527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Content Placeholder 4" descr=""/>
          <p:cNvPicPr/>
          <p:nvPr/>
        </p:nvPicPr>
        <p:blipFill>
          <a:blip r:embed="rId1"/>
          <a:stretch/>
        </p:blipFill>
        <p:spPr>
          <a:xfrm>
            <a:off x="600120" y="457200"/>
            <a:ext cx="10629360" cy="598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just">
              <a:lnSpc>
                <a:spcPct val="90000"/>
              </a:lnSpc>
            </a:pP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Example: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Given an array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arr[1:8, -5:5, -10:5]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with a base value of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400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and the size of each element is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4 Bytes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in memory find the address of element </a:t>
            </a:r>
            <a:r>
              <a:rPr b="1" lang="en-IN" sz="2000" spc="-1" strike="noStrike">
                <a:solidFill>
                  <a:srgbClr val="000000"/>
                </a:solidFill>
                <a:latin typeface="Calibri Light"/>
              </a:rPr>
              <a:t>arr[3][3][3]</a:t>
            </a:r>
            <a:r>
              <a:rPr b="0" lang="en-IN" sz="2000" spc="-1" strike="noStrike">
                <a:solidFill>
                  <a:srgbClr val="000000"/>
                </a:solidFill>
                <a:latin typeface="Calibri Light"/>
              </a:rPr>
              <a:t> with the help of column-major order?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2" name="Content Placeholder 4" descr=""/>
          <p:cNvPicPr/>
          <p:nvPr/>
        </p:nvPicPr>
        <p:blipFill>
          <a:blip r:embed="rId1"/>
          <a:stretch/>
        </p:blipFill>
        <p:spPr>
          <a:xfrm>
            <a:off x="1262160" y="1403640"/>
            <a:ext cx="9697320" cy="545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Content Placeholder 4" descr=""/>
          <p:cNvPicPr/>
          <p:nvPr/>
        </p:nvPicPr>
        <p:blipFill>
          <a:blip r:embed="rId1"/>
          <a:stretch/>
        </p:blipFill>
        <p:spPr>
          <a:xfrm>
            <a:off x="198360" y="114120"/>
            <a:ext cx="5402160" cy="5857920"/>
          </a:xfrm>
          <a:prstGeom prst="rect">
            <a:avLst/>
          </a:prstGeom>
          <a:ln>
            <a:noFill/>
          </a:ln>
        </p:spPr>
      </p:pic>
      <p:pic>
        <p:nvPicPr>
          <p:cNvPr id="124" name="Picture 6" descr=""/>
          <p:cNvPicPr/>
          <p:nvPr/>
        </p:nvPicPr>
        <p:blipFill>
          <a:blip r:embed="rId2"/>
          <a:stretch/>
        </p:blipFill>
        <p:spPr>
          <a:xfrm>
            <a:off x="5600880" y="114120"/>
            <a:ext cx="6743520" cy="674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Content Placeholder 4" descr=""/>
          <p:cNvPicPr/>
          <p:nvPr/>
        </p:nvPicPr>
        <p:blipFill>
          <a:blip r:embed="rId1"/>
          <a:stretch/>
        </p:blipFill>
        <p:spPr>
          <a:xfrm>
            <a:off x="1471680" y="1357200"/>
            <a:ext cx="8843760" cy="4933440"/>
          </a:xfrm>
          <a:prstGeom prst="rect">
            <a:avLst/>
          </a:prstGeom>
          <a:ln>
            <a:noFill/>
          </a:ln>
        </p:spPr>
      </p:pic>
      <p:sp>
        <p:nvSpPr>
          <p:cNvPr id="126" name="CustomShape 1"/>
          <p:cNvSpPr/>
          <p:nvPr/>
        </p:nvSpPr>
        <p:spPr>
          <a:xfrm>
            <a:off x="4732560" y="728640"/>
            <a:ext cx="2086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Row Major Order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Content Placeholder 4" descr=""/>
          <p:cNvPicPr/>
          <p:nvPr/>
        </p:nvPicPr>
        <p:blipFill>
          <a:blip r:embed="rId1"/>
          <a:stretch/>
        </p:blipFill>
        <p:spPr>
          <a:xfrm>
            <a:off x="1514520" y="311040"/>
            <a:ext cx="7900560" cy="5746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Content Placeholder 4" descr=""/>
          <p:cNvPicPr/>
          <p:nvPr/>
        </p:nvPicPr>
        <p:blipFill>
          <a:blip r:embed="rId1"/>
          <a:stretch/>
        </p:blipFill>
        <p:spPr>
          <a:xfrm>
            <a:off x="1614600" y="511200"/>
            <a:ext cx="7714800" cy="4350960"/>
          </a:xfrm>
          <a:prstGeom prst="rect">
            <a:avLst/>
          </a:prstGeom>
          <a:ln>
            <a:noFill/>
          </a:ln>
        </p:spPr>
      </p:pic>
      <p:pic>
        <p:nvPicPr>
          <p:cNvPr id="129" name="Picture 8" descr=""/>
          <p:cNvPicPr/>
          <p:nvPr/>
        </p:nvPicPr>
        <p:blipFill>
          <a:blip r:embed="rId2"/>
          <a:stretch/>
        </p:blipFill>
        <p:spPr>
          <a:xfrm>
            <a:off x="100080" y="3143160"/>
            <a:ext cx="3671640" cy="3285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Content Placeholder 4" descr=""/>
          <p:cNvPicPr/>
          <p:nvPr/>
        </p:nvPicPr>
        <p:blipFill>
          <a:blip r:embed="rId1"/>
          <a:stretch/>
        </p:blipFill>
        <p:spPr>
          <a:xfrm>
            <a:off x="257040" y="197640"/>
            <a:ext cx="4885920" cy="2616480"/>
          </a:xfrm>
          <a:prstGeom prst="rect">
            <a:avLst/>
          </a:prstGeom>
          <a:ln>
            <a:noFill/>
          </a:ln>
        </p:spPr>
      </p:pic>
      <p:pic>
        <p:nvPicPr>
          <p:cNvPr id="131" name="Content Placeholder 4" descr=""/>
          <p:cNvPicPr/>
          <p:nvPr/>
        </p:nvPicPr>
        <p:blipFill>
          <a:blip r:embed="rId2"/>
          <a:stretch/>
        </p:blipFill>
        <p:spPr>
          <a:xfrm>
            <a:off x="4857840" y="299880"/>
            <a:ext cx="7333920" cy="5829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Content Placeholder 4" descr=""/>
          <p:cNvPicPr/>
          <p:nvPr/>
        </p:nvPicPr>
        <p:blipFill>
          <a:blip r:embed="rId1"/>
          <a:stretch/>
        </p:blipFill>
        <p:spPr>
          <a:xfrm>
            <a:off x="474840" y="526320"/>
            <a:ext cx="5439960" cy="237384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2"/>
          <a:stretch/>
        </p:blipFill>
        <p:spPr>
          <a:xfrm>
            <a:off x="5915160" y="0"/>
            <a:ext cx="655452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 one-dimensional array in Java is a collection of similar types of elements stored at contiguous memory locations.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The data is stored in a continuous manner, which makes operations like search, delete, insert etc., much easier.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br/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Picture 8" descr=""/>
          <p:cNvPicPr/>
          <p:nvPr/>
        </p:nvPicPr>
        <p:blipFill>
          <a:blip r:embed="rId1"/>
          <a:stretch/>
        </p:blipFill>
        <p:spPr>
          <a:xfrm>
            <a:off x="2808000" y="4276800"/>
            <a:ext cx="7289280" cy="189972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5355360" y="5472000"/>
            <a:ext cx="797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Array</a:t>
            </a:r>
            <a:endParaRPr b="0" lang="en-IN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en-IN" sz="4400" spc="-1" strike="noStrike">
                <a:solidFill>
                  <a:srgbClr val="000000"/>
                </a:solidFill>
                <a:latin typeface="Calibri Light"/>
              </a:rPr>
              <a:t>What is a sparse matrix?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Sparse matrices are those matrices that have the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majority of their elements equal to zero.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In other words, the sparse matrix can be defined as the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matrix that has a greater number of zero elements than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the non-zero elements.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Content Placeholder 4" descr=""/>
          <p:cNvPicPr/>
          <p:nvPr/>
        </p:nvPicPr>
        <p:blipFill>
          <a:blip r:embed="rId1"/>
          <a:stretch/>
        </p:blipFill>
        <p:spPr>
          <a:xfrm>
            <a:off x="771480" y="471600"/>
            <a:ext cx="10500840" cy="6171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ntent Placeholder 4" descr=""/>
          <p:cNvPicPr/>
          <p:nvPr/>
        </p:nvPicPr>
        <p:blipFill>
          <a:blip r:embed="rId1"/>
          <a:stretch/>
        </p:blipFill>
        <p:spPr>
          <a:xfrm>
            <a:off x="1071720" y="328680"/>
            <a:ext cx="10686600" cy="652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Content Placeholder 4" descr=""/>
          <p:cNvPicPr/>
          <p:nvPr/>
        </p:nvPicPr>
        <p:blipFill>
          <a:blip r:embed="rId1"/>
          <a:stretch/>
        </p:blipFill>
        <p:spPr>
          <a:xfrm>
            <a:off x="1057320" y="414360"/>
            <a:ext cx="10343880" cy="581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Content Placeholder 4" descr=""/>
          <p:cNvPicPr/>
          <p:nvPr/>
        </p:nvPicPr>
        <p:blipFill>
          <a:blip r:embed="rId1"/>
          <a:stretch/>
        </p:blipFill>
        <p:spPr>
          <a:xfrm>
            <a:off x="771480" y="614520"/>
            <a:ext cx="10701000" cy="556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Content Placeholder 4" descr=""/>
          <p:cNvPicPr/>
          <p:nvPr/>
        </p:nvPicPr>
        <p:blipFill>
          <a:blip r:embed="rId1"/>
          <a:stretch/>
        </p:blipFill>
        <p:spPr>
          <a:xfrm>
            <a:off x="885960" y="539640"/>
            <a:ext cx="10343880" cy="583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Content Placeholder 4" descr=""/>
          <p:cNvPicPr/>
          <p:nvPr/>
        </p:nvPicPr>
        <p:blipFill>
          <a:blip r:embed="rId1"/>
          <a:stretch/>
        </p:blipFill>
        <p:spPr>
          <a:xfrm>
            <a:off x="600120" y="485640"/>
            <a:ext cx="11015280" cy="5690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1" lang="en-IN" sz="4400" spc="-1" strike="noStrike">
                <a:solidFill>
                  <a:srgbClr val="000000"/>
                </a:solidFill>
                <a:latin typeface="Calibri Light"/>
              </a:rPr>
              <a:t>Two-Dimensional Array in C</a:t>
            </a:r>
            <a:br/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0760" y="104904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A 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two-dimensional array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 or </a:t>
            </a:r>
            <a:r>
              <a:rPr b="1" lang="en-IN" sz="2800" spc="-1" strike="noStrike">
                <a:solidFill>
                  <a:srgbClr val="000000"/>
                </a:solidFill>
                <a:latin typeface="Calibri"/>
              </a:rPr>
              <a:t>2D array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 in C is the simplest form of the multidimensional array.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IN" sz="2800" spc="-1" strike="noStrike">
                <a:solidFill>
                  <a:srgbClr val="000000"/>
                </a:solidFill>
                <a:latin typeface="Calibri"/>
              </a:rPr>
              <a:t>We can visualize a two-dimensional array as an array of one-dimensional arrays arranged one over another forming a table with ‘x’ rows and ‘y’ columns where the row number ranges from 0 to (x-1) and the column number ranges from 0 to (y-1).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2234880" y="3888000"/>
            <a:ext cx="7629120" cy="249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Content Placeholder 4" descr=""/>
          <p:cNvPicPr/>
          <p:nvPr/>
        </p:nvPicPr>
        <p:blipFill>
          <a:blip r:embed="rId1"/>
          <a:stretch/>
        </p:blipFill>
        <p:spPr>
          <a:xfrm>
            <a:off x="2120760" y="2000880"/>
            <a:ext cx="794988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Application>LibreOffice/6.4.7.2$Linux_X86_64 LibreOffice_project/40$Build-2</Application>
  <Words>436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2023-09-03T03:49:36Z</dcterms:created>
  <dc:creator>Pankaj Mahata {पंकज माहातो}</dc:creator>
  <dc:description/>
  <dc:language>en-IN</dc:language>
  <cp:lastModifiedBy/>
  <dcterms:modified xsi:type="dcterms:W3CDTF">2023-09-03T20:02:54Z</dcterms:modified>
  <cp:revision>49</cp:revision>
  <dc:subject/>
  <dc:title>Array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32</vt:i4>
  </property>
</Properties>
</file>